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Muli Ultra-Bold" charset="1" panose="00000900000000000000"/>
      <p:regular r:id="rId14"/>
    </p:embeddedFont>
    <p:embeddedFont>
      <p:font typeface="Muli" charset="1" panose="00000500000000000000"/>
      <p:regular r:id="rId15"/>
    </p:embeddedFont>
    <p:embeddedFont>
      <p:font typeface="Muli Bold" charset="1" panose="000008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2.png" Type="http://schemas.openxmlformats.org/officeDocument/2006/relationships/image"/><Relationship Id="rId6" Target="../media/image11.png" Type="http://schemas.openxmlformats.org/officeDocument/2006/relationships/image"/><Relationship Id="rId7" Target="../media/image4.pn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8.jpeg" Type="http://schemas.openxmlformats.org/officeDocument/2006/relationships/image"/><Relationship Id="rId5" Target="../media/image15.png" Type="http://schemas.openxmlformats.org/officeDocument/2006/relationships/image"/><Relationship Id="rId6" Target="../media/image16.jpe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1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2.png" Type="http://schemas.openxmlformats.org/officeDocument/2006/relationships/image"/><Relationship Id="rId5" Target="../media/image12.pn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5.png" Type="http://schemas.openxmlformats.org/officeDocument/2006/relationships/image"/><Relationship Id="rId4" Target="../media/image18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14.png" Type="http://schemas.openxmlformats.org/officeDocument/2006/relationships/image"/><Relationship Id="rId5" Target="../media/image1.png" Type="http://schemas.openxmlformats.org/officeDocument/2006/relationships/image"/><Relationship Id="rId6" Target="../media/image18.png" Type="http://schemas.openxmlformats.org/officeDocument/2006/relationships/image"/><Relationship Id="rId7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76761" y="6980193"/>
            <a:ext cx="4419527" cy="4556213"/>
          </a:xfrm>
          <a:custGeom>
            <a:avLst/>
            <a:gdLst/>
            <a:ahLst/>
            <a:cxnLst/>
            <a:rect r="r" b="b" t="t" l="l"/>
            <a:pathLst>
              <a:path h="4556213" w="4419527">
                <a:moveTo>
                  <a:pt x="0" y="0"/>
                </a:moveTo>
                <a:lnTo>
                  <a:pt x="4419527" y="0"/>
                </a:lnTo>
                <a:lnTo>
                  <a:pt x="4419527" y="4556214"/>
                </a:lnTo>
                <a:lnTo>
                  <a:pt x="0" y="45562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74263" y="4825313"/>
            <a:ext cx="2739474" cy="2842515"/>
          </a:xfrm>
          <a:custGeom>
            <a:avLst/>
            <a:gdLst/>
            <a:ahLst/>
            <a:cxnLst/>
            <a:rect r="r" b="b" t="t" l="l"/>
            <a:pathLst>
              <a:path h="2842515" w="2739474">
                <a:moveTo>
                  <a:pt x="0" y="0"/>
                </a:moveTo>
                <a:lnTo>
                  <a:pt x="2739474" y="0"/>
                </a:lnTo>
                <a:lnTo>
                  <a:pt x="2739474" y="2842515"/>
                </a:lnTo>
                <a:lnTo>
                  <a:pt x="0" y="28425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911131" y="529209"/>
            <a:ext cx="3229606" cy="2995459"/>
          </a:xfrm>
          <a:custGeom>
            <a:avLst/>
            <a:gdLst/>
            <a:ahLst/>
            <a:cxnLst/>
            <a:rect r="r" b="b" t="t" l="l"/>
            <a:pathLst>
              <a:path h="2995459" w="3229606">
                <a:moveTo>
                  <a:pt x="0" y="0"/>
                </a:moveTo>
                <a:lnTo>
                  <a:pt x="3229605" y="0"/>
                </a:lnTo>
                <a:lnTo>
                  <a:pt x="3229605" y="2995460"/>
                </a:lnTo>
                <a:lnTo>
                  <a:pt x="0" y="2995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279672">
            <a:off x="15155707" y="1089740"/>
            <a:ext cx="2396826" cy="2390834"/>
          </a:xfrm>
          <a:custGeom>
            <a:avLst/>
            <a:gdLst/>
            <a:ahLst/>
            <a:cxnLst/>
            <a:rect r="r" b="b" t="t" l="l"/>
            <a:pathLst>
              <a:path h="2390834" w="2396826">
                <a:moveTo>
                  <a:pt x="0" y="0"/>
                </a:moveTo>
                <a:lnTo>
                  <a:pt x="2396826" y="0"/>
                </a:lnTo>
                <a:lnTo>
                  <a:pt x="2396826" y="2390833"/>
                </a:lnTo>
                <a:lnTo>
                  <a:pt x="0" y="23908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65822" y="2513757"/>
            <a:ext cx="12956356" cy="399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72"/>
              </a:lnSpc>
            </a:pPr>
            <a:r>
              <a:rPr lang="en-US" sz="11772">
                <a:solidFill>
                  <a:srgbClr val="FFFFFF"/>
                </a:solidFill>
                <a:latin typeface="Muli Ultra-Bold"/>
              </a:rPr>
              <a:t>NOSSA PERSONA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610711">
            <a:off x="584875" y="7204314"/>
            <a:ext cx="2834841" cy="3349886"/>
          </a:xfrm>
          <a:custGeom>
            <a:avLst/>
            <a:gdLst/>
            <a:ahLst/>
            <a:cxnLst/>
            <a:rect r="r" b="b" t="t" l="l"/>
            <a:pathLst>
              <a:path h="3349886" w="2834841">
                <a:moveTo>
                  <a:pt x="0" y="0"/>
                </a:moveTo>
                <a:lnTo>
                  <a:pt x="2834841" y="0"/>
                </a:lnTo>
                <a:lnTo>
                  <a:pt x="2834841" y="3349886"/>
                </a:lnTo>
                <a:lnTo>
                  <a:pt x="0" y="33498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542199" y="8460792"/>
            <a:ext cx="7203601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Muli Ultra-Bold"/>
              </a:rPr>
              <a:t>Presented by: David Murillo, Davi dos Reis, Lucas Godois, Yasmin Gonçalves, Yasmin Naomi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277974" y="858015"/>
            <a:ext cx="2892144" cy="507278"/>
          </a:xfrm>
          <a:custGeom>
            <a:avLst/>
            <a:gdLst/>
            <a:ahLst/>
            <a:cxnLst/>
            <a:rect r="r" b="b" t="t" l="l"/>
            <a:pathLst>
              <a:path h="507278" w="2892144">
                <a:moveTo>
                  <a:pt x="0" y="0"/>
                </a:moveTo>
                <a:lnTo>
                  <a:pt x="2892144" y="0"/>
                </a:lnTo>
                <a:lnTo>
                  <a:pt x="2892144" y="507278"/>
                </a:lnTo>
                <a:lnTo>
                  <a:pt x="0" y="5072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513040" y="399748"/>
            <a:ext cx="1571337" cy="1571337"/>
          </a:xfrm>
          <a:custGeom>
            <a:avLst/>
            <a:gdLst/>
            <a:ahLst/>
            <a:cxnLst/>
            <a:rect r="r" b="b" t="t" l="l"/>
            <a:pathLst>
              <a:path h="1571337" w="1571337">
                <a:moveTo>
                  <a:pt x="0" y="0"/>
                </a:moveTo>
                <a:lnTo>
                  <a:pt x="1571337" y="0"/>
                </a:lnTo>
                <a:lnTo>
                  <a:pt x="1571337" y="1571337"/>
                </a:lnTo>
                <a:lnTo>
                  <a:pt x="0" y="15713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69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4165801" y="2110092"/>
            <a:ext cx="1672614" cy="1672607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5413" t="-34785" r="-20616" b="-5426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292912" y="2110092"/>
            <a:ext cx="1672614" cy="1672607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-25000" r="0" b="-2500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6420029" y="2110092"/>
            <a:ext cx="1672614" cy="1672607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38998" t="0" r="-38998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324502" y="7893228"/>
            <a:ext cx="2458707" cy="2551188"/>
          </a:xfrm>
          <a:custGeom>
            <a:avLst/>
            <a:gdLst/>
            <a:ahLst/>
            <a:cxnLst/>
            <a:rect r="r" b="b" t="t" l="l"/>
            <a:pathLst>
              <a:path h="2551188" w="2458707">
                <a:moveTo>
                  <a:pt x="0" y="0"/>
                </a:moveTo>
                <a:lnTo>
                  <a:pt x="2458707" y="0"/>
                </a:lnTo>
                <a:lnTo>
                  <a:pt x="2458707" y="2551188"/>
                </a:lnTo>
                <a:lnTo>
                  <a:pt x="0" y="25511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19427" y="1894174"/>
            <a:ext cx="3037205" cy="3033408"/>
          </a:xfrm>
          <a:custGeom>
            <a:avLst/>
            <a:gdLst/>
            <a:ahLst/>
            <a:cxnLst/>
            <a:rect r="r" b="b" t="t" l="l"/>
            <a:pathLst>
              <a:path h="3033408" w="3037205">
                <a:moveTo>
                  <a:pt x="0" y="0"/>
                </a:moveTo>
                <a:lnTo>
                  <a:pt x="3037204" y="0"/>
                </a:lnTo>
                <a:lnTo>
                  <a:pt x="3037204" y="3033408"/>
                </a:lnTo>
                <a:lnTo>
                  <a:pt x="0" y="30334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1519427" y="4440340"/>
          <a:ext cx="15525377" cy="4817960"/>
        </p:xfrm>
        <a:graphic>
          <a:graphicData uri="http://schemas.openxmlformats.org/drawingml/2006/table">
            <a:tbl>
              <a:tblPr/>
              <a:tblGrid>
                <a:gridCol w="3881344"/>
                <a:gridCol w="3881344"/>
                <a:gridCol w="3881344"/>
                <a:gridCol w="3881344"/>
              </a:tblGrid>
              <a:tr h="8029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69"/>
                        </a:lnSpc>
                        <a:defRPr/>
                      </a:pPr>
                      <a:r>
                        <a:rPr lang="en-US" sz="1835">
                          <a:solidFill>
                            <a:srgbClr val="FFFFFF"/>
                          </a:solidFill>
                          <a:latin typeface="Muli Ultra-Bold"/>
                        </a:rPr>
                        <a:t>Nome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93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69"/>
                        </a:lnSpc>
                        <a:defRPr/>
                      </a:pPr>
                      <a:r>
                        <a:rPr lang="en-US" sz="1835">
                          <a:solidFill>
                            <a:srgbClr val="000937"/>
                          </a:solidFill>
                          <a:latin typeface="Muli Ultra-Bold"/>
                        </a:rPr>
                        <a:t>Rayne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C74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69"/>
                        </a:lnSpc>
                        <a:defRPr/>
                      </a:pPr>
                      <a:r>
                        <a:rPr lang="en-US" sz="1835">
                          <a:solidFill>
                            <a:srgbClr val="000937"/>
                          </a:solidFill>
                          <a:latin typeface="Muli Ultra-Bold"/>
                        </a:rPr>
                        <a:t>Wesley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C74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69"/>
                        </a:lnSpc>
                        <a:defRPr/>
                      </a:pPr>
                      <a:r>
                        <a:rPr lang="en-US" sz="1835">
                          <a:solidFill>
                            <a:srgbClr val="000937"/>
                          </a:solidFill>
                          <a:latin typeface="Muli"/>
                        </a:rPr>
                        <a:t>João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C742"/>
                    </a:solidFill>
                  </a:tcPr>
                </a:tc>
              </a:tr>
              <a:tr h="8029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69"/>
                        </a:lnSpc>
                        <a:defRPr/>
                      </a:pPr>
                      <a:r>
                        <a:rPr lang="en-US" sz="1835">
                          <a:solidFill>
                            <a:srgbClr val="FFFFFF"/>
                          </a:solidFill>
                          <a:latin typeface="Muli Ultra-Bold"/>
                        </a:rPr>
                        <a:t>Idade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93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34"/>
                        </a:lnSpc>
                        <a:defRPr/>
                      </a:pPr>
                      <a:r>
                        <a:rPr lang="en-US" sz="1382">
                          <a:solidFill>
                            <a:srgbClr val="000937"/>
                          </a:solidFill>
                          <a:latin typeface="Muli"/>
                        </a:rPr>
                        <a:t>20-30 anos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34"/>
                        </a:lnSpc>
                        <a:defRPr/>
                      </a:pPr>
                      <a:r>
                        <a:rPr lang="en-US" sz="1382">
                          <a:solidFill>
                            <a:srgbClr val="000937"/>
                          </a:solidFill>
                          <a:latin typeface="Muli"/>
                        </a:rPr>
                        <a:t>40-50 anos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34"/>
                        </a:lnSpc>
                        <a:defRPr/>
                      </a:pPr>
                      <a:r>
                        <a:rPr lang="en-US" sz="1382">
                          <a:solidFill>
                            <a:srgbClr val="000937"/>
                          </a:solidFill>
                          <a:latin typeface="Muli"/>
                        </a:rPr>
                        <a:t>30-40 anos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BEB"/>
                    </a:solidFill>
                  </a:tcPr>
                </a:tc>
              </a:tr>
              <a:tr h="8029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69"/>
                        </a:lnSpc>
                        <a:defRPr/>
                      </a:pPr>
                      <a:r>
                        <a:rPr lang="en-US" sz="1835">
                          <a:solidFill>
                            <a:srgbClr val="FFFFFF"/>
                          </a:solidFill>
                          <a:latin typeface="Muli Ultra-Bold"/>
                        </a:rPr>
                        <a:t>Interesses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93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34"/>
                        </a:lnSpc>
                        <a:defRPr/>
                      </a:pPr>
                      <a:r>
                        <a:rPr lang="en-US" sz="1382">
                          <a:solidFill>
                            <a:srgbClr val="000937"/>
                          </a:solidFill>
                          <a:latin typeface="Muli"/>
                        </a:rPr>
                        <a:t>Amante de esportes variados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34"/>
                        </a:lnSpc>
                        <a:defRPr/>
                      </a:pPr>
                      <a:r>
                        <a:rPr lang="en-US" sz="1382">
                          <a:solidFill>
                            <a:srgbClr val="000937"/>
                          </a:solidFill>
                          <a:latin typeface="Muli"/>
                        </a:rPr>
                        <a:t>Apaixonado por Fórmula 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34"/>
                        </a:lnSpc>
                        <a:defRPr/>
                      </a:pPr>
                      <a:r>
                        <a:rPr lang="en-US" sz="1382">
                          <a:solidFill>
                            <a:srgbClr val="000937"/>
                          </a:solidFill>
                          <a:latin typeface="Muli"/>
                        </a:rPr>
                        <a:t>Não sabe muito sobre esportes de corrida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BEB"/>
                    </a:solidFill>
                  </a:tcPr>
                </a:tc>
              </a:tr>
              <a:tr h="8029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69"/>
                        </a:lnSpc>
                        <a:defRPr/>
                      </a:pPr>
                      <a:r>
                        <a:rPr lang="en-US" sz="1835">
                          <a:solidFill>
                            <a:srgbClr val="FFFFFF"/>
                          </a:solidFill>
                          <a:latin typeface="Muli Ultra-Bold"/>
                        </a:rPr>
                        <a:t>Comportamento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93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34"/>
                        </a:lnSpc>
                        <a:defRPr/>
                      </a:pPr>
                      <a:r>
                        <a:rPr lang="en-US" sz="1382">
                          <a:solidFill>
                            <a:srgbClr val="000937"/>
                          </a:solidFill>
                          <a:latin typeface="Muli"/>
                        </a:rPr>
                        <a:t>Consome diferentes tipos de esportes, está sempre atualizado com as últimas competições e eventos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34"/>
                        </a:lnSpc>
                        <a:defRPr/>
                      </a:pPr>
                      <a:r>
                        <a:rPr lang="en-US" sz="1382">
                          <a:solidFill>
                            <a:srgbClr val="000937"/>
                          </a:solidFill>
                          <a:latin typeface="Muli"/>
                        </a:rPr>
                        <a:t>Tem um time favorito na Fórmula 1, curioso sobre novas categorias de corrida como a Fórmula E.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34"/>
                        </a:lnSpc>
                        <a:defRPr/>
                      </a:pPr>
                      <a:r>
                        <a:rPr lang="en-US" sz="1382">
                          <a:solidFill>
                            <a:srgbClr val="000937"/>
                          </a:solidFill>
                          <a:latin typeface="Muli"/>
                        </a:rPr>
                        <a:t>Ouviu falar sobre um mini game de Fórmula E através de um amigo, curioso e disposto a explorar.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BEB"/>
                    </a:solidFill>
                  </a:tcPr>
                </a:tc>
              </a:tr>
              <a:tr h="8029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69"/>
                        </a:lnSpc>
                        <a:defRPr/>
                      </a:pPr>
                      <a:r>
                        <a:rPr lang="en-US" sz="1835">
                          <a:solidFill>
                            <a:srgbClr val="FFFFFF"/>
                          </a:solidFill>
                          <a:latin typeface="Muli Ultra-Bold"/>
                        </a:rPr>
                        <a:t>Necessidade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93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34"/>
                        </a:lnSpc>
                        <a:defRPr/>
                      </a:pPr>
                      <a:r>
                        <a:rPr lang="en-US" sz="1382">
                          <a:solidFill>
                            <a:srgbClr val="000937"/>
                          </a:solidFill>
                          <a:latin typeface="Muli"/>
                        </a:rPr>
                        <a:t>Informações abrangentes sobre diferentes esportes, recomendações de novos esportes para assistir.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34"/>
                        </a:lnSpc>
                        <a:defRPr/>
                      </a:pPr>
                      <a:r>
                        <a:rPr lang="en-US" sz="1382">
                          <a:solidFill>
                            <a:srgbClr val="000937"/>
                          </a:solidFill>
                          <a:latin typeface="Muli"/>
                        </a:rPr>
                        <a:t>Informações detalhadas sobre a Fórmula E, comparações entre Fórmula 1 e Fórmula E.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34"/>
                        </a:lnSpc>
                        <a:defRPr/>
                      </a:pPr>
                      <a:r>
                        <a:rPr lang="en-US" sz="1382">
                          <a:solidFill>
                            <a:srgbClr val="000937"/>
                          </a:solidFill>
                          <a:latin typeface="Muli"/>
                        </a:rPr>
                        <a:t>Introdução básica ao mundo das corridas de carros, especialmente a Fórmula E, guia para iniciantes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BEB"/>
                    </a:solidFill>
                  </a:tcPr>
                </a:tc>
              </a:tr>
              <a:tr h="8029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69"/>
                        </a:lnSpc>
                        <a:defRPr/>
                      </a:pPr>
                      <a:r>
                        <a:rPr lang="en-US" sz="1835">
                          <a:solidFill>
                            <a:srgbClr val="FFFFFF"/>
                          </a:solidFill>
                          <a:latin typeface="Muli Ultra-Bold"/>
                        </a:rPr>
                        <a:t>Objetivo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93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34"/>
                        </a:lnSpc>
                        <a:defRPr/>
                      </a:pPr>
                      <a:r>
                        <a:rPr lang="en-US" sz="1382">
                          <a:solidFill>
                            <a:srgbClr val="000937"/>
                          </a:solidFill>
                          <a:latin typeface="Muli"/>
                        </a:rPr>
                        <a:t>Expandir seu conhecimento e interesse em novos esportes, encontrar novas formas de entretenimento esportivo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34"/>
                        </a:lnSpc>
                        <a:defRPr/>
                      </a:pPr>
                      <a:r>
                        <a:rPr lang="en-US" sz="1382">
                          <a:solidFill>
                            <a:srgbClr val="000937"/>
                          </a:solidFill>
                          <a:latin typeface="Muli"/>
                        </a:rPr>
                        <a:t>Entender a Fórmula E e como ela se compara à Fórmula 1, decidir se vale a pena acompanhar essa nova categoria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34"/>
                        </a:lnSpc>
                        <a:defRPr/>
                      </a:pPr>
                      <a:r>
                        <a:rPr lang="en-US" sz="1382">
                          <a:solidFill>
                            <a:srgbClr val="000937"/>
                          </a:solidFill>
                          <a:latin typeface="Muli"/>
                        </a:rPr>
                        <a:t>Aprender o suficiente para participar de conversas sobre o assunto e aproveitar o mini game com amigos.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BEB"/>
                    </a:solidFill>
                  </a:tcPr>
                </a:tc>
              </a:tr>
            </a:tbl>
          </a:graphicData>
        </a:graphic>
      </p:graphicFrame>
      <p:sp>
        <p:nvSpPr>
          <p:cNvPr name="Freeform 11" id="11"/>
          <p:cNvSpPr/>
          <p:nvPr/>
        </p:nvSpPr>
        <p:spPr>
          <a:xfrm flipH="false" flipV="false" rot="0">
            <a:off x="16249600" y="5260150"/>
            <a:ext cx="2660447" cy="2653796"/>
          </a:xfrm>
          <a:custGeom>
            <a:avLst/>
            <a:gdLst/>
            <a:ahLst/>
            <a:cxnLst/>
            <a:rect r="r" b="b" t="t" l="l"/>
            <a:pathLst>
              <a:path h="2653796" w="2660447">
                <a:moveTo>
                  <a:pt x="0" y="0"/>
                </a:moveTo>
                <a:lnTo>
                  <a:pt x="2660447" y="0"/>
                </a:lnTo>
                <a:lnTo>
                  <a:pt x="2660447" y="2653796"/>
                </a:lnTo>
                <a:lnTo>
                  <a:pt x="0" y="26537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960889" y="547169"/>
            <a:ext cx="2705888" cy="963061"/>
          </a:xfrm>
          <a:custGeom>
            <a:avLst/>
            <a:gdLst/>
            <a:ahLst/>
            <a:cxnLst/>
            <a:rect r="r" b="b" t="t" l="l"/>
            <a:pathLst>
              <a:path h="963061" w="2705888">
                <a:moveTo>
                  <a:pt x="0" y="0"/>
                </a:moveTo>
                <a:lnTo>
                  <a:pt x="2705888" y="0"/>
                </a:lnTo>
                <a:lnTo>
                  <a:pt x="2705888" y="963062"/>
                </a:lnTo>
                <a:lnTo>
                  <a:pt x="0" y="9630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2931" t="-218116" r="-51165" b="-227234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13135" y="2260922"/>
            <a:ext cx="5011256" cy="4566507"/>
          </a:xfrm>
          <a:custGeom>
            <a:avLst/>
            <a:gdLst/>
            <a:ahLst/>
            <a:cxnLst/>
            <a:rect r="r" b="b" t="t" l="l"/>
            <a:pathLst>
              <a:path h="4566507" w="5011256">
                <a:moveTo>
                  <a:pt x="0" y="0"/>
                </a:moveTo>
                <a:lnTo>
                  <a:pt x="5011256" y="0"/>
                </a:lnTo>
                <a:lnTo>
                  <a:pt x="5011256" y="4566507"/>
                </a:lnTo>
                <a:lnTo>
                  <a:pt x="0" y="4566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47794" y="-861384"/>
            <a:ext cx="5495319" cy="4203919"/>
          </a:xfrm>
          <a:custGeom>
            <a:avLst/>
            <a:gdLst/>
            <a:ahLst/>
            <a:cxnLst/>
            <a:rect r="r" b="b" t="t" l="l"/>
            <a:pathLst>
              <a:path h="4203919" w="5495319">
                <a:moveTo>
                  <a:pt x="0" y="0"/>
                </a:moveTo>
                <a:lnTo>
                  <a:pt x="5495319" y="0"/>
                </a:lnTo>
                <a:lnTo>
                  <a:pt x="5495319" y="4203919"/>
                </a:lnTo>
                <a:lnTo>
                  <a:pt x="0" y="42039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448598" y="2114681"/>
            <a:ext cx="1672614" cy="1672607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5413" t="-34785" r="-20616" b="-5426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275005" y="2114681"/>
            <a:ext cx="1672614" cy="1672607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4101412" y="2114681"/>
            <a:ext cx="1672614" cy="1672607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52455" t="-3039" r="-94729" b="-61750"/>
              </a:stretch>
            </a:blipFill>
          </p:spPr>
        </p:sp>
      </p:grp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1519427" y="4440340"/>
          <a:ext cx="15525377" cy="5021442"/>
        </p:xfrm>
        <a:graphic>
          <a:graphicData uri="http://schemas.openxmlformats.org/drawingml/2006/table">
            <a:tbl>
              <a:tblPr/>
              <a:tblGrid>
                <a:gridCol w="3881344"/>
                <a:gridCol w="3881344"/>
                <a:gridCol w="3881344"/>
                <a:gridCol w="3881344"/>
              </a:tblGrid>
              <a:tr h="8023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69"/>
                        </a:lnSpc>
                        <a:defRPr/>
                      </a:pPr>
                      <a:r>
                        <a:rPr lang="en-US" sz="1835">
                          <a:solidFill>
                            <a:srgbClr val="FFFFFF"/>
                          </a:solidFill>
                          <a:latin typeface="Muli Ultra-Bold"/>
                        </a:rPr>
                        <a:t>Nome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93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69"/>
                        </a:lnSpc>
                        <a:defRPr/>
                      </a:pPr>
                      <a:r>
                        <a:rPr lang="en-US" sz="1835">
                          <a:solidFill>
                            <a:srgbClr val="000937"/>
                          </a:solidFill>
                          <a:latin typeface="Muli Ultra-Bold"/>
                        </a:rPr>
                        <a:t>Vanessa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C74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69"/>
                        </a:lnSpc>
                        <a:defRPr/>
                      </a:pPr>
                      <a:r>
                        <a:rPr lang="en-US" sz="1835">
                          <a:solidFill>
                            <a:srgbClr val="000937"/>
                          </a:solidFill>
                          <a:latin typeface="Muli Ultra-Bold"/>
                        </a:rPr>
                        <a:t>Johnathan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C74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69"/>
                        </a:lnSpc>
                        <a:defRPr/>
                      </a:pPr>
                      <a:r>
                        <a:rPr lang="en-US" sz="1835">
                          <a:solidFill>
                            <a:srgbClr val="000937"/>
                          </a:solidFill>
                          <a:latin typeface="Muli Ultra-Bold"/>
                        </a:rPr>
                        <a:t>Carlos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C742"/>
                    </a:solidFill>
                  </a:tcPr>
                </a:tc>
              </a:tr>
              <a:tr h="8023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69"/>
                        </a:lnSpc>
                        <a:defRPr/>
                      </a:pPr>
                      <a:r>
                        <a:rPr lang="en-US" sz="1835">
                          <a:solidFill>
                            <a:srgbClr val="FFFFFF"/>
                          </a:solidFill>
                          <a:latin typeface="Muli Ultra-Bold"/>
                        </a:rPr>
                        <a:t>Idade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93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34"/>
                        </a:lnSpc>
                        <a:defRPr/>
                      </a:pPr>
                      <a:r>
                        <a:rPr lang="en-US" sz="1382">
                          <a:solidFill>
                            <a:srgbClr val="000937"/>
                          </a:solidFill>
                          <a:latin typeface="Muli"/>
                        </a:rPr>
                        <a:t>25-35 anos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34"/>
                        </a:lnSpc>
                        <a:defRPr/>
                      </a:pPr>
                      <a:r>
                        <a:rPr lang="en-US" sz="1382">
                          <a:solidFill>
                            <a:srgbClr val="000937"/>
                          </a:solidFill>
                          <a:latin typeface="Muli"/>
                        </a:rPr>
                        <a:t>30-40 anos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34"/>
                        </a:lnSpc>
                        <a:defRPr/>
                      </a:pPr>
                      <a:r>
                        <a:rPr lang="en-US" sz="1382">
                          <a:solidFill>
                            <a:srgbClr val="000937"/>
                          </a:solidFill>
                          <a:latin typeface="Muli"/>
                        </a:rPr>
                        <a:t>20-30 anos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BEB"/>
                    </a:solidFill>
                  </a:tcPr>
                </a:tc>
              </a:tr>
              <a:tr h="8023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69"/>
                        </a:lnSpc>
                        <a:defRPr/>
                      </a:pPr>
                      <a:r>
                        <a:rPr lang="en-US" sz="1835">
                          <a:solidFill>
                            <a:srgbClr val="FFFFFF"/>
                          </a:solidFill>
                          <a:latin typeface="Muli Ultra-Bold"/>
                        </a:rPr>
                        <a:t>Interesses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93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34"/>
                        </a:lnSpc>
                        <a:defRPr/>
                      </a:pPr>
                      <a:r>
                        <a:rPr lang="en-US" sz="1382">
                          <a:solidFill>
                            <a:srgbClr val="000937"/>
                          </a:solidFill>
                          <a:latin typeface="Muli"/>
                        </a:rPr>
                        <a:t>Torce para uma equipe específica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34"/>
                        </a:lnSpc>
                        <a:defRPr/>
                      </a:pPr>
                      <a:r>
                        <a:rPr lang="en-US" sz="1382">
                          <a:solidFill>
                            <a:srgbClr val="000937"/>
                          </a:solidFill>
                          <a:latin typeface="Muli"/>
                        </a:rPr>
                        <a:t>Tecnologia e carros elétricos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34"/>
                        </a:lnSpc>
                        <a:defRPr/>
                      </a:pPr>
                      <a:r>
                        <a:rPr lang="en-US" sz="1382">
                          <a:solidFill>
                            <a:srgbClr val="000937"/>
                          </a:solidFill>
                          <a:latin typeface="Muli"/>
                        </a:rPr>
                        <a:t>Pouco interesse em esportes, especialmente futebol e corridas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BEB"/>
                    </a:solidFill>
                  </a:tcPr>
                </a:tc>
              </a:tr>
              <a:tr h="8023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69"/>
                        </a:lnSpc>
                        <a:defRPr/>
                      </a:pPr>
                      <a:r>
                        <a:rPr lang="en-US" sz="1835">
                          <a:solidFill>
                            <a:srgbClr val="FFFFFF"/>
                          </a:solidFill>
                          <a:latin typeface="Muli Ultra-Bold"/>
                        </a:rPr>
                        <a:t>Comportamento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93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34"/>
                        </a:lnSpc>
                        <a:defRPr/>
                      </a:pPr>
                      <a:r>
                        <a:rPr lang="en-US" sz="1382">
                          <a:solidFill>
                            <a:srgbClr val="000937"/>
                          </a:solidFill>
                          <a:latin typeface="Muli"/>
                        </a:rPr>
                        <a:t>Acompanha o desempenho de sua equipe, busca informações detalhadas sobre a performance na Fórmula E.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34"/>
                        </a:lnSpc>
                        <a:defRPr/>
                      </a:pPr>
                      <a:r>
                        <a:rPr lang="en-US" sz="1382">
                          <a:solidFill>
                            <a:srgbClr val="000937"/>
                          </a:solidFill>
                          <a:latin typeface="Muli"/>
                        </a:rPr>
                        <a:t>Possui um carro elétrico, interessado em inovações tecnológicas, curioso sobre corridas de carros elétricos.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34"/>
                        </a:lnSpc>
                        <a:defRPr/>
                      </a:pPr>
                      <a:r>
                        <a:rPr lang="en-US" sz="1382">
                          <a:solidFill>
                            <a:srgbClr val="000937"/>
                          </a:solidFill>
                          <a:latin typeface="Muli"/>
                        </a:rPr>
                        <a:t>Não acompanha esportes, pouca familiaridade com o mundo das corridas.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BEB"/>
                    </a:solidFill>
                  </a:tcPr>
                </a:tc>
              </a:tr>
              <a:tr h="8023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69"/>
                        </a:lnSpc>
                        <a:defRPr/>
                      </a:pPr>
                      <a:r>
                        <a:rPr lang="en-US" sz="1835">
                          <a:solidFill>
                            <a:srgbClr val="FFFFFF"/>
                          </a:solidFill>
                          <a:latin typeface="Muli Ultra-Bold"/>
                        </a:rPr>
                        <a:t>Necessidade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93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34"/>
                        </a:lnSpc>
                        <a:defRPr/>
                      </a:pPr>
                      <a:r>
                        <a:rPr lang="en-US" sz="1382">
                          <a:solidFill>
                            <a:srgbClr val="000937"/>
                          </a:solidFill>
                          <a:latin typeface="Muli"/>
                        </a:rPr>
                        <a:t>Notícias e atualizações sobre a equipe favorita, desempenho em corridas recentes, estatísticas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34"/>
                        </a:lnSpc>
                        <a:defRPr/>
                      </a:pPr>
                      <a:r>
                        <a:rPr lang="en-US" sz="1382">
                          <a:solidFill>
                            <a:srgbClr val="000937"/>
                          </a:solidFill>
                          <a:latin typeface="Muli"/>
                        </a:rPr>
                        <a:t>Informações sobre como a tecnologia de carros elétricos é aplicada nas corridas, novidades e inovações da Fórmula E.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34"/>
                        </a:lnSpc>
                        <a:defRPr/>
                      </a:pPr>
                      <a:r>
                        <a:rPr lang="en-US" sz="1382">
                          <a:solidFill>
                            <a:srgbClr val="000937"/>
                          </a:solidFill>
                          <a:latin typeface="Muli"/>
                        </a:rPr>
                        <a:t>Conteúdo educativo e introdutório sobre esportes, especialmente os menos conhecidos como a Fórmula E.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BEB"/>
                    </a:solidFill>
                  </a:tcPr>
                </a:tc>
              </a:tr>
              <a:tr h="10097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69"/>
                        </a:lnSpc>
                        <a:defRPr/>
                      </a:pPr>
                      <a:r>
                        <a:rPr lang="en-US" sz="1835">
                          <a:solidFill>
                            <a:srgbClr val="FFFFFF"/>
                          </a:solidFill>
                          <a:latin typeface="Muli Ultra-Bold"/>
                        </a:rPr>
                        <a:t>Objetivo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93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34"/>
                        </a:lnSpc>
                        <a:defRPr/>
                      </a:pPr>
                      <a:r>
                        <a:rPr lang="en-US" sz="1382">
                          <a:solidFill>
                            <a:srgbClr val="000937"/>
                          </a:solidFill>
                          <a:latin typeface="Muli"/>
                        </a:rPr>
                        <a:t>Acompanhar de perto o progresso da equipe e compartilhar informações com outros fãs.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34"/>
                        </a:lnSpc>
                        <a:defRPr/>
                      </a:pPr>
                      <a:r>
                        <a:rPr lang="en-US" sz="1382">
                          <a:solidFill>
                            <a:srgbClr val="000937"/>
                          </a:solidFill>
                          <a:latin typeface="Muli"/>
                        </a:rPr>
                        <a:t>Entender o impacto e as possibilidades dos carros elétricos no esporte, ver como a tecnologia se desenvolve no ambiente de corrida.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34"/>
                        </a:lnSpc>
                        <a:defRPr/>
                      </a:pPr>
                      <a:r>
                        <a:rPr lang="en-US" sz="1382">
                          <a:solidFill>
                            <a:srgbClr val="000937"/>
                          </a:solidFill>
                          <a:latin typeface="Muli"/>
                        </a:rPr>
                        <a:t>Ganhar conhecimento básico para se sentir incluída em conversas sobre esportes, especialmente com amigos.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BEB"/>
                    </a:solidFill>
                  </a:tcPr>
                </a:tc>
              </a:tr>
            </a:tbl>
          </a:graphicData>
        </a:graphic>
      </p:graphicFrame>
      <p:sp>
        <p:nvSpPr>
          <p:cNvPr name="Freeform 11" id="11"/>
          <p:cNvSpPr/>
          <p:nvPr/>
        </p:nvSpPr>
        <p:spPr>
          <a:xfrm flipH="false" flipV="false" rot="0">
            <a:off x="1776648" y="977897"/>
            <a:ext cx="2320406" cy="406996"/>
          </a:xfrm>
          <a:custGeom>
            <a:avLst/>
            <a:gdLst/>
            <a:ahLst/>
            <a:cxnLst/>
            <a:rect r="r" b="b" t="t" l="l"/>
            <a:pathLst>
              <a:path h="406996" w="2320406">
                <a:moveTo>
                  <a:pt x="0" y="0"/>
                </a:moveTo>
                <a:lnTo>
                  <a:pt x="2320406" y="0"/>
                </a:lnTo>
                <a:lnTo>
                  <a:pt x="2320406" y="406996"/>
                </a:lnTo>
                <a:lnTo>
                  <a:pt x="0" y="4069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569871" y="610223"/>
            <a:ext cx="1260705" cy="1260705"/>
          </a:xfrm>
          <a:custGeom>
            <a:avLst/>
            <a:gdLst/>
            <a:ahLst/>
            <a:cxnLst/>
            <a:rect r="r" b="b" t="t" l="l"/>
            <a:pathLst>
              <a:path h="1260705" w="1260705">
                <a:moveTo>
                  <a:pt x="0" y="0"/>
                </a:moveTo>
                <a:lnTo>
                  <a:pt x="1260705" y="0"/>
                </a:lnTo>
                <a:lnTo>
                  <a:pt x="1260705" y="1260705"/>
                </a:lnTo>
                <a:lnTo>
                  <a:pt x="0" y="12607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69000"/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6448598" y="2114681"/>
            <a:ext cx="1672614" cy="1672607"/>
            <a:chOff x="0" y="0"/>
            <a:chExt cx="6350000" cy="63499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52455" t="-3039" r="-94729" b="-61750"/>
              </a:stretch>
            </a:blip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4100269" y="2114681"/>
            <a:ext cx="1672614" cy="1672607"/>
            <a:chOff x="0" y="0"/>
            <a:chExt cx="6350000" cy="63499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-62984" t="-47420" r="-61464" b="-189255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30832" y="2376043"/>
            <a:ext cx="3161454" cy="3746909"/>
          </a:xfrm>
          <a:custGeom>
            <a:avLst/>
            <a:gdLst/>
            <a:ahLst/>
            <a:cxnLst/>
            <a:rect r="r" b="b" t="t" l="l"/>
            <a:pathLst>
              <a:path h="3746909" w="3161454">
                <a:moveTo>
                  <a:pt x="0" y="0"/>
                </a:moveTo>
                <a:lnTo>
                  <a:pt x="3161454" y="0"/>
                </a:lnTo>
                <a:lnTo>
                  <a:pt x="3161454" y="3746909"/>
                </a:lnTo>
                <a:lnTo>
                  <a:pt x="0" y="37469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3971119" y="6373390"/>
            <a:ext cx="5009538" cy="4702704"/>
          </a:xfrm>
          <a:custGeom>
            <a:avLst/>
            <a:gdLst/>
            <a:ahLst/>
            <a:cxnLst/>
            <a:rect r="r" b="b" t="t" l="l"/>
            <a:pathLst>
              <a:path h="4702704" w="5009538">
                <a:moveTo>
                  <a:pt x="5009538" y="0"/>
                </a:moveTo>
                <a:lnTo>
                  <a:pt x="0" y="0"/>
                </a:lnTo>
                <a:lnTo>
                  <a:pt x="0" y="4702704"/>
                </a:lnTo>
                <a:lnTo>
                  <a:pt x="5009538" y="4702704"/>
                </a:lnTo>
                <a:lnTo>
                  <a:pt x="5009538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8660304" y="2376043"/>
            <a:ext cx="1672614" cy="1672607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-25500" r="0" b="-2550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3780024" y="2376043"/>
            <a:ext cx="1672614" cy="1672607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8121212" y="-712456"/>
            <a:ext cx="1794099" cy="2483049"/>
          </a:xfrm>
          <a:custGeom>
            <a:avLst/>
            <a:gdLst/>
            <a:ahLst/>
            <a:cxnLst/>
            <a:rect r="r" b="b" t="t" l="l"/>
            <a:pathLst>
              <a:path h="2483049" w="1794099">
                <a:moveTo>
                  <a:pt x="0" y="0"/>
                </a:moveTo>
                <a:lnTo>
                  <a:pt x="1794099" y="0"/>
                </a:lnTo>
                <a:lnTo>
                  <a:pt x="1794099" y="2483049"/>
                </a:lnTo>
                <a:lnTo>
                  <a:pt x="0" y="24830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1733923" y="4352040"/>
          <a:ext cx="15525377" cy="4817960"/>
        </p:xfrm>
        <a:graphic>
          <a:graphicData uri="http://schemas.openxmlformats.org/drawingml/2006/table">
            <a:tbl>
              <a:tblPr/>
              <a:tblGrid>
                <a:gridCol w="5175126"/>
                <a:gridCol w="5175126"/>
                <a:gridCol w="5175126"/>
              </a:tblGrid>
              <a:tr h="8029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69"/>
                        </a:lnSpc>
                        <a:defRPr/>
                      </a:pPr>
                      <a:r>
                        <a:rPr lang="en-US" sz="1835">
                          <a:solidFill>
                            <a:srgbClr val="FFFFFF"/>
                          </a:solidFill>
                          <a:latin typeface="Muli Ultra-Bold"/>
                        </a:rPr>
                        <a:t>Nome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93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69"/>
                        </a:lnSpc>
                        <a:defRPr/>
                      </a:pPr>
                      <a:r>
                        <a:rPr lang="en-US" sz="1835">
                          <a:solidFill>
                            <a:srgbClr val="000937"/>
                          </a:solidFill>
                          <a:latin typeface="Muli Ultra-Bold"/>
                        </a:rPr>
                        <a:t>André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C74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69"/>
                        </a:lnSpc>
                        <a:defRPr/>
                      </a:pPr>
                      <a:r>
                        <a:rPr lang="en-US" sz="1835">
                          <a:solidFill>
                            <a:srgbClr val="000937"/>
                          </a:solidFill>
                          <a:latin typeface="Muli Ultra-Bold"/>
                        </a:rPr>
                        <a:t>Sara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C742"/>
                    </a:solidFill>
                  </a:tcPr>
                </a:tc>
              </a:tr>
              <a:tr h="8029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69"/>
                        </a:lnSpc>
                        <a:defRPr/>
                      </a:pPr>
                      <a:r>
                        <a:rPr lang="en-US" sz="1835">
                          <a:solidFill>
                            <a:srgbClr val="FFFFFF"/>
                          </a:solidFill>
                          <a:latin typeface="Muli Ultra-Bold"/>
                        </a:rPr>
                        <a:t>Idade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93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34"/>
                        </a:lnSpc>
                        <a:defRPr/>
                      </a:pPr>
                      <a:r>
                        <a:rPr lang="en-US" sz="1382">
                          <a:solidFill>
                            <a:srgbClr val="000937"/>
                          </a:solidFill>
                          <a:latin typeface="Muli"/>
                        </a:rPr>
                        <a:t>25-35 anos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34"/>
                        </a:lnSpc>
                        <a:defRPr/>
                      </a:pPr>
                      <a:r>
                        <a:rPr lang="en-US" sz="1382">
                          <a:solidFill>
                            <a:srgbClr val="000937"/>
                          </a:solidFill>
                          <a:latin typeface="Muli"/>
                        </a:rPr>
                        <a:t>20-30 anos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BEB"/>
                    </a:solidFill>
                  </a:tcPr>
                </a:tc>
              </a:tr>
              <a:tr h="8029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69"/>
                        </a:lnSpc>
                        <a:defRPr/>
                      </a:pPr>
                      <a:r>
                        <a:rPr lang="en-US" sz="1835">
                          <a:solidFill>
                            <a:srgbClr val="FFFFFF"/>
                          </a:solidFill>
                          <a:latin typeface="Muli Ultra-Bold"/>
                        </a:rPr>
                        <a:t>Interesses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93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34"/>
                        </a:lnSpc>
                        <a:defRPr/>
                      </a:pPr>
                      <a:r>
                        <a:rPr lang="en-US" sz="1382">
                          <a:solidFill>
                            <a:srgbClr val="000937"/>
                          </a:solidFill>
                          <a:latin typeface="Muli"/>
                        </a:rPr>
                        <a:t>Fórmula 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34"/>
                        </a:lnSpc>
                        <a:defRPr/>
                      </a:pPr>
                      <a:r>
                        <a:rPr lang="en-US" sz="1382">
                          <a:solidFill>
                            <a:srgbClr val="000937"/>
                          </a:solidFill>
                          <a:latin typeface="Muli"/>
                        </a:rPr>
                        <a:t>Jogos e competições, influenciada por amigos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BEB"/>
                    </a:solidFill>
                  </a:tcPr>
                </a:tc>
              </a:tr>
              <a:tr h="8029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69"/>
                        </a:lnSpc>
                        <a:defRPr/>
                      </a:pPr>
                      <a:r>
                        <a:rPr lang="en-US" sz="1835">
                          <a:solidFill>
                            <a:srgbClr val="FFFFFF"/>
                          </a:solidFill>
                          <a:latin typeface="Muli Ultra-Bold"/>
                        </a:rPr>
                        <a:t>Comportamento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93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34"/>
                        </a:lnSpc>
                        <a:defRPr/>
                      </a:pPr>
                      <a:r>
                        <a:rPr lang="en-US" sz="1382">
                          <a:solidFill>
                            <a:srgbClr val="000937"/>
                          </a:solidFill>
                          <a:latin typeface="Muli"/>
                        </a:rPr>
                        <a:t>Fã ávido da Fórmula E, adora estatísticas e dados sobre a equipe favorita, competitivo.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34"/>
                        </a:lnSpc>
                        <a:defRPr/>
                      </a:pPr>
                      <a:r>
                        <a:rPr lang="en-US" sz="1382">
                          <a:solidFill>
                            <a:srgbClr val="000937"/>
                          </a:solidFill>
                          <a:latin typeface="Muli"/>
                        </a:rPr>
                        <a:t>Ouviu falar do mini game de Fórmula E e decidiu jogar para competir, quer escolher uma equipe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BEB"/>
                    </a:solidFill>
                  </a:tcPr>
                </a:tc>
              </a:tr>
              <a:tr h="8029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69"/>
                        </a:lnSpc>
                        <a:defRPr/>
                      </a:pPr>
                      <a:r>
                        <a:rPr lang="en-US" sz="1835">
                          <a:solidFill>
                            <a:srgbClr val="FFFFFF"/>
                          </a:solidFill>
                          <a:latin typeface="Muli Ultra-Bold"/>
                        </a:rPr>
                        <a:t>Necessidade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93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34"/>
                        </a:lnSpc>
                        <a:defRPr/>
                      </a:pPr>
                      <a:r>
                        <a:rPr lang="en-US" sz="1382">
                          <a:solidFill>
                            <a:srgbClr val="000937"/>
                          </a:solidFill>
                          <a:latin typeface="Muli"/>
                        </a:rPr>
                        <a:t>Dados estatísticos detalhados, atualizações em tempo real, insights profundos sobre a Fórmula 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34"/>
                        </a:lnSpc>
                        <a:defRPr/>
                      </a:pPr>
                      <a:r>
                        <a:rPr lang="en-US" sz="1382">
                          <a:solidFill>
                            <a:srgbClr val="000937"/>
                          </a:solidFill>
                          <a:latin typeface="Muli"/>
                        </a:rPr>
                        <a:t>Introdução ao mini game, informações sobre as equipes para escolher uma.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BEB"/>
                    </a:solidFill>
                  </a:tcPr>
                </a:tc>
              </a:tr>
              <a:tr h="8029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69"/>
                        </a:lnSpc>
                        <a:defRPr/>
                      </a:pPr>
                      <a:r>
                        <a:rPr lang="en-US" sz="1835">
                          <a:solidFill>
                            <a:srgbClr val="FFFFFF"/>
                          </a:solidFill>
                          <a:latin typeface="Muli Ultra-Bold"/>
                        </a:rPr>
                        <a:t>Objetivo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93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34"/>
                        </a:lnSpc>
                        <a:defRPr/>
                      </a:pPr>
                      <a:r>
                        <a:rPr lang="en-US" sz="1382">
                          <a:solidFill>
                            <a:srgbClr val="000937"/>
                          </a:solidFill>
                          <a:latin typeface="Muli"/>
                        </a:rPr>
                        <a:t>Manter-se atualizado e bem informado para poder discutir e impressionar os amigos com seu conhecimento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B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34"/>
                        </a:lnSpc>
                        <a:defRPr/>
                      </a:pPr>
                      <a:r>
                        <a:rPr lang="en-US" sz="1382">
                          <a:solidFill>
                            <a:srgbClr val="000937"/>
                          </a:solidFill>
                          <a:latin typeface="Muli"/>
                        </a:rPr>
                        <a:t>Divertir-se competindo no mini game, encontrar uma equipe para torcer e se engajar mais com o esporte através do jogo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BEB"/>
                    </a:solidFill>
                  </a:tcPr>
                </a:tc>
              </a:tr>
            </a:tbl>
          </a:graphicData>
        </a:graphic>
      </p:graphicFrame>
      <p:sp>
        <p:nvSpPr>
          <p:cNvPr name="Freeform 10" id="10"/>
          <p:cNvSpPr/>
          <p:nvPr/>
        </p:nvSpPr>
        <p:spPr>
          <a:xfrm flipH="false" flipV="false" rot="0">
            <a:off x="1733923" y="807532"/>
            <a:ext cx="2705888" cy="963061"/>
          </a:xfrm>
          <a:custGeom>
            <a:avLst/>
            <a:gdLst/>
            <a:ahLst/>
            <a:cxnLst/>
            <a:rect r="r" b="b" t="t" l="l"/>
            <a:pathLst>
              <a:path h="963061" w="2705888">
                <a:moveTo>
                  <a:pt x="0" y="0"/>
                </a:moveTo>
                <a:lnTo>
                  <a:pt x="2705888" y="0"/>
                </a:lnTo>
                <a:lnTo>
                  <a:pt x="2705888" y="963061"/>
                </a:lnTo>
                <a:lnTo>
                  <a:pt x="0" y="9630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2931" t="-218116" r="-51165" b="-227234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13135" y="2260922"/>
            <a:ext cx="5011256" cy="4566507"/>
          </a:xfrm>
          <a:custGeom>
            <a:avLst/>
            <a:gdLst/>
            <a:ahLst/>
            <a:cxnLst/>
            <a:rect r="r" b="b" t="t" l="l"/>
            <a:pathLst>
              <a:path h="4566507" w="5011256">
                <a:moveTo>
                  <a:pt x="0" y="0"/>
                </a:moveTo>
                <a:lnTo>
                  <a:pt x="5011256" y="0"/>
                </a:lnTo>
                <a:lnTo>
                  <a:pt x="5011256" y="4566507"/>
                </a:lnTo>
                <a:lnTo>
                  <a:pt x="0" y="4566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47794" y="-861384"/>
            <a:ext cx="5495319" cy="4203919"/>
          </a:xfrm>
          <a:custGeom>
            <a:avLst/>
            <a:gdLst/>
            <a:ahLst/>
            <a:cxnLst/>
            <a:rect r="r" b="b" t="t" l="l"/>
            <a:pathLst>
              <a:path h="4203919" w="5495319">
                <a:moveTo>
                  <a:pt x="0" y="0"/>
                </a:moveTo>
                <a:lnTo>
                  <a:pt x="5495319" y="0"/>
                </a:lnTo>
                <a:lnTo>
                  <a:pt x="5495319" y="4203919"/>
                </a:lnTo>
                <a:lnTo>
                  <a:pt x="0" y="42039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9399" y="714062"/>
            <a:ext cx="1692844" cy="296923"/>
          </a:xfrm>
          <a:custGeom>
            <a:avLst/>
            <a:gdLst/>
            <a:ahLst/>
            <a:cxnLst/>
            <a:rect r="r" b="b" t="t" l="l"/>
            <a:pathLst>
              <a:path h="296923" w="1692844">
                <a:moveTo>
                  <a:pt x="0" y="0"/>
                </a:moveTo>
                <a:lnTo>
                  <a:pt x="1692844" y="0"/>
                </a:lnTo>
                <a:lnTo>
                  <a:pt x="1692844" y="296922"/>
                </a:lnTo>
                <a:lnTo>
                  <a:pt x="0" y="2969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637639" y="445826"/>
            <a:ext cx="919743" cy="919743"/>
          </a:xfrm>
          <a:custGeom>
            <a:avLst/>
            <a:gdLst/>
            <a:ahLst/>
            <a:cxnLst/>
            <a:rect r="r" b="b" t="t" l="l"/>
            <a:pathLst>
              <a:path h="919743" w="919743">
                <a:moveTo>
                  <a:pt x="0" y="0"/>
                </a:moveTo>
                <a:lnTo>
                  <a:pt x="919743" y="0"/>
                </a:lnTo>
                <a:lnTo>
                  <a:pt x="919743" y="919743"/>
                </a:lnTo>
                <a:lnTo>
                  <a:pt x="0" y="9197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38959" y="1691118"/>
            <a:ext cx="10810081" cy="7361441"/>
          </a:xfrm>
          <a:custGeom>
            <a:avLst/>
            <a:gdLst/>
            <a:ahLst/>
            <a:cxnLst/>
            <a:rect r="r" b="b" t="t" l="l"/>
            <a:pathLst>
              <a:path h="7361441" w="10810081">
                <a:moveTo>
                  <a:pt x="0" y="0"/>
                </a:moveTo>
                <a:lnTo>
                  <a:pt x="10810082" y="0"/>
                </a:lnTo>
                <a:lnTo>
                  <a:pt x="10810082" y="7361440"/>
                </a:lnTo>
                <a:lnTo>
                  <a:pt x="0" y="73614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374" r="0" b="-476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465320" y="3653790"/>
            <a:ext cx="188595" cy="189548"/>
            <a:chOff x="0" y="0"/>
            <a:chExt cx="251460" cy="2527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0800" y="49530"/>
              <a:ext cx="149860" cy="154940"/>
            </a:xfrm>
            <a:custGeom>
              <a:avLst/>
              <a:gdLst/>
              <a:ahLst/>
              <a:cxnLst/>
              <a:rect r="r" b="b" t="t" l="l"/>
              <a:pathLst>
                <a:path h="154940" w="149860">
                  <a:moveTo>
                    <a:pt x="149860" y="53340"/>
                  </a:moveTo>
                  <a:cubicBezTo>
                    <a:pt x="129540" y="134620"/>
                    <a:pt x="118110" y="140970"/>
                    <a:pt x="107950" y="146050"/>
                  </a:cubicBezTo>
                  <a:cubicBezTo>
                    <a:pt x="96520" y="151130"/>
                    <a:pt x="85090" y="154940"/>
                    <a:pt x="72390" y="152400"/>
                  </a:cubicBezTo>
                  <a:cubicBezTo>
                    <a:pt x="53340" y="148590"/>
                    <a:pt x="22860" y="130810"/>
                    <a:pt x="11430" y="115570"/>
                  </a:cubicBezTo>
                  <a:cubicBezTo>
                    <a:pt x="3810" y="105410"/>
                    <a:pt x="0" y="93980"/>
                    <a:pt x="0" y="81280"/>
                  </a:cubicBezTo>
                  <a:cubicBezTo>
                    <a:pt x="1270" y="62230"/>
                    <a:pt x="16510" y="29210"/>
                    <a:pt x="29210" y="16510"/>
                  </a:cubicBezTo>
                  <a:cubicBezTo>
                    <a:pt x="39370" y="7620"/>
                    <a:pt x="49530" y="2540"/>
                    <a:pt x="63500" y="1270"/>
                  </a:cubicBezTo>
                  <a:cubicBezTo>
                    <a:pt x="81280" y="0"/>
                    <a:pt x="130810" y="22860"/>
                    <a:pt x="130810" y="2286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4455795" y="3711892"/>
            <a:ext cx="182880" cy="189548"/>
            <a:chOff x="0" y="0"/>
            <a:chExt cx="243840" cy="2527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4450" y="49530"/>
              <a:ext cx="148590" cy="154940"/>
            </a:xfrm>
            <a:custGeom>
              <a:avLst/>
              <a:gdLst/>
              <a:ahLst/>
              <a:cxnLst/>
              <a:rect r="r" b="b" t="t" l="l"/>
              <a:pathLst>
                <a:path h="154940" w="148590">
                  <a:moveTo>
                    <a:pt x="148590" y="53340"/>
                  </a:moveTo>
                  <a:cubicBezTo>
                    <a:pt x="129540" y="134620"/>
                    <a:pt x="118110" y="140970"/>
                    <a:pt x="107950" y="146050"/>
                  </a:cubicBezTo>
                  <a:cubicBezTo>
                    <a:pt x="96520" y="151130"/>
                    <a:pt x="85090" y="154940"/>
                    <a:pt x="71120" y="152400"/>
                  </a:cubicBezTo>
                  <a:cubicBezTo>
                    <a:pt x="53340" y="148590"/>
                    <a:pt x="21590" y="133350"/>
                    <a:pt x="11430" y="115570"/>
                  </a:cubicBezTo>
                  <a:cubicBezTo>
                    <a:pt x="0" y="97790"/>
                    <a:pt x="1270" y="62230"/>
                    <a:pt x="6350" y="45720"/>
                  </a:cubicBezTo>
                  <a:cubicBezTo>
                    <a:pt x="10160" y="33020"/>
                    <a:pt x="20320" y="24130"/>
                    <a:pt x="29210" y="16510"/>
                  </a:cubicBezTo>
                  <a:cubicBezTo>
                    <a:pt x="38100" y="8890"/>
                    <a:pt x="49530" y="2540"/>
                    <a:pt x="62230" y="1270"/>
                  </a:cubicBezTo>
                  <a:cubicBezTo>
                    <a:pt x="81280" y="0"/>
                    <a:pt x="130810" y="22860"/>
                    <a:pt x="130810" y="2286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4508182" y="3609022"/>
            <a:ext cx="194310" cy="207645"/>
            <a:chOff x="0" y="0"/>
            <a:chExt cx="259080" cy="27686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8260" y="48260"/>
              <a:ext cx="161290" cy="179070"/>
            </a:xfrm>
            <a:custGeom>
              <a:avLst/>
              <a:gdLst/>
              <a:ahLst/>
              <a:cxnLst/>
              <a:rect r="r" b="b" t="t" l="l"/>
              <a:pathLst>
                <a:path h="179070" w="161290">
                  <a:moveTo>
                    <a:pt x="2540" y="78740"/>
                  </a:moveTo>
                  <a:cubicBezTo>
                    <a:pt x="31750" y="17780"/>
                    <a:pt x="63500" y="1270"/>
                    <a:pt x="83820" y="2540"/>
                  </a:cubicBezTo>
                  <a:cubicBezTo>
                    <a:pt x="105410" y="3810"/>
                    <a:pt x="134620" y="21590"/>
                    <a:pt x="146050" y="39370"/>
                  </a:cubicBezTo>
                  <a:cubicBezTo>
                    <a:pt x="157480" y="58420"/>
                    <a:pt x="158750" y="92710"/>
                    <a:pt x="149860" y="111760"/>
                  </a:cubicBezTo>
                  <a:cubicBezTo>
                    <a:pt x="140970" y="130810"/>
                    <a:pt x="113030" y="152400"/>
                    <a:pt x="92710" y="154940"/>
                  </a:cubicBezTo>
                  <a:cubicBezTo>
                    <a:pt x="71120" y="158750"/>
                    <a:pt x="39370" y="147320"/>
                    <a:pt x="24130" y="132080"/>
                  </a:cubicBezTo>
                  <a:cubicBezTo>
                    <a:pt x="10160" y="116840"/>
                    <a:pt x="0" y="83820"/>
                    <a:pt x="5080" y="62230"/>
                  </a:cubicBezTo>
                  <a:cubicBezTo>
                    <a:pt x="10160" y="41910"/>
                    <a:pt x="31750" y="15240"/>
                    <a:pt x="52070" y="7620"/>
                  </a:cubicBezTo>
                  <a:cubicBezTo>
                    <a:pt x="71120" y="0"/>
                    <a:pt x="105410" y="6350"/>
                    <a:pt x="123190" y="15240"/>
                  </a:cubicBezTo>
                  <a:cubicBezTo>
                    <a:pt x="137160" y="24130"/>
                    <a:pt x="147320" y="40640"/>
                    <a:pt x="152400" y="54610"/>
                  </a:cubicBezTo>
                  <a:cubicBezTo>
                    <a:pt x="158750" y="68580"/>
                    <a:pt x="161290" y="83820"/>
                    <a:pt x="160020" y="97790"/>
                  </a:cubicBezTo>
                  <a:cubicBezTo>
                    <a:pt x="157480" y="115570"/>
                    <a:pt x="151130" y="138430"/>
                    <a:pt x="139700" y="151130"/>
                  </a:cubicBezTo>
                  <a:cubicBezTo>
                    <a:pt x="128270" y="163830"/>
                    <a:pt x="107950" y="175260"/>
                    <a:pt x="90170" y="177800"/>
                  </a:cubicBezTo>
                  <a:cubicBezTo>
                    <a:pt x="72390" y="179070"/>
                    <a:pt x="49530" y="173990"/>
                    <a:pt x="35560" y="163830"/>
                  </a:cubicBezTo>
                  <a:cubicBezTo>
                    <a:pt x="20320" y="154940"/>
                    <a:pt x="2540" y="118110"/>
                    <a:pt x="2540" y="11811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4452938" y="3607117"/>
            <a:ext cx="182880" cy="189548"/>
            <a:chOff x="0" y="0"/>
            <a:chExt cx="243840" cy="2527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4450" y="49530"/>
              <a:ext cx="148590" cy="154940"/>
            </a:xfrm>
            <a:custGeom>
              <a:avLst/>
              <a:gdLst/>
              <a:ahLst/>
              <a:cxnLst/>
              <a:rect r="r" b="b" t="t" l="l"/>
              <a:pathLst>
                <a:path h="154940" w="148590">
                  <a:moveTo>
                    <a:pt x="148590" y="53340"/>
                  </a:moveTo>
                  <a:cubicBezTo>
                    <a:pt x="128270" y="134620"/>
                    <a:pt x="118110" y="140970"/>
                    <a:pt x="106680" y="146050"/>
                  </a:cubicBezTo>
                  <a:cubicBezTo>
                    <a:pt x="96520" y="149860"/>
                    <a:pt x="83820" y="154940"/>
                    <a:pt x="71120" y="152400"/>
                  </a:cubicBezTo>
                  <a:cubicBezTo>
                    <a:pt x="53340" y="148590"/>
                    <a:pt x="21590" y="133350"/>
                    <a:pt x="10160" y="115570"/>
                  </a:cubicBezTo>
                  <a:cubicBezTo>
                    <a:pt x="0" y="97790"/>
                    <a:pt x="0" y="62230"/>
                    <a:pt x="6350" y="44450"/>
                  </a:cubicBezTo>
                  <a:cubicBezTo>
                    <a:pt x="10160" y="31750"/>
                    <a:pt x="19050" y="22860"/>
                    <a:pt x="27940" y="16510"/>
                  </a:cubicBezTo>
                  <a:cubicBezTo>
                    <a:pt x="38100" y="8890"/>
                    <a:pt x="48260" y="1270"/>
                    <a:pt x="62230" y="1270"/>
                  </a:cubicBezTo>
                  <a:cubicBezTo>
                    <a:pt x="80010" y="0"/>
                    <a:pt x="129540" y="21590"/>
                    <a:pt x="129540" y="215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4416742" y="3666172"/>
            <a:ext cx="182880" cy="189548"/>
            <a:chOff x="0" y="0"/>
            <a:chExt cx="243840" cy="25273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4450" y="49530"/>
              <a:ext cx="148590" cy="154940"/>
            </a:xfrm>
            <a:custGeom>
              <a:avLst/>
              <a:gdLst/>
              <a:ahLst/>
              <a:cxnLst/>
              <a:rect r="r" b="b" t="t" l="l"/>
              <a:pathLst>
                <a:path h="154940" w="148590">
                  <a:moveTo>
                    <a:pt x="148590" y="53340"/>
                  </a:moveTo>
                  <a:cubicBezTo>
                    <a:pt x="129540" y="134620"/>
                    <a:pt x="118110" y="140970"/>
                    <a:pt x="107950" y="146050"/>
                  </a:cubicBezTo>
                  <a:cubicBezTo>
                    <a:pt x="96520" y="151130"/>
                    <a:pt x="85090" y="154940"/>
                    <a:pt x="71120" y="152400"/>
                  </a:cubicBezTo>
                  <a:cubicBezTo>
                    <a:pt x="53340" y="148590"/>
                    <a:pt x="21590" y="133350"/>
                    <a:pt x="11430" y="115570"/>
                  </a:cubicBezTo>
                  <a:cubicBezTo>
                    <a:pt x="0" y="97790"/>
                    <a:pt x="1270" y="62230"/>
                    <a:pt x="6350" y="45720"/>
                  </a:cubicBezTo>
                  <a:cubicBezTo>
                    <a:pt x="10160" y="33020"/>
                    <a:pt x="20320" y="24130"/>
                    <a:pt x="29210" y="16510"/>
                  </a:cubicBezTo>
                  <a:cubicBezTo>
                    <a:pt x="38100" y="8890"/>
                    <a:pt x="49530" y="2540"/>
                    <a:pt x="62230" y="1270"/>
                  </a:cubicBezTo>
                  <a:cubicBezTo>
                    <a:pt x="81280" y="0"/>
                    <a:pt x="129540" y="22860"/>
                    <a:pt x="129540" y="2286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4375785" y="3641408"/>
            <a:ext cx="193358" cy="204788"/>
            <a:chOff x="0" y="0"/>
            <a:chExt cx="257810" cy="2730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8260" y="48260"/>
              <a:ext cx="160020" cy="173990"/>
            </a:xfrm>
            <a:custGeom>
              <a:avLst/>
              <a:gdLst/>
              <a:ahLst/>
              <a:cxnLst/>
              <a:rect r="r" b="b" t="t" l="l"/>
              <a:pathLst>
                <a:path h="173990" w="160020">
                  <a:moveTo>
                    <a:pt x="2540" y="78740"/>
                  </a:moveTo>
                  <a:cubicBezTo>
                    <a:pt x="49530" y="5080"/>
                    <a:pt x="67310" y="0"/>
                    <a:pt x="83820" y="2540"/>
                  </a:cubicBezTo>
                  <a:cubicBezTo>
                    <a:pt x="102870" y="5080"/>
                    <a:pt x="134620" y="21590"/>
                    <a:pt x="144780" y="39370"/>
                  </a:cubicBezTo>
                  <a:cubicBezTo>
                    <a:pt x="156210" y="57150"/>
                    <a:pt x="158750" y="92710"/>
                    <a:pt x="149860" y="111760"/>
                  </a:cubicBezTo>
                  <a:cubicBezTo>
                    <a:pt x="140970" y="130810"/>
                    <a:pt x="113030" y="151130"/>
                    <a:pt x="91440" y="154940"/>
                  </a:cubicBezTo>
                  <a:cubicBezTo>
                    <a:pt x="71120" y="158750"/>
                    <a:pt x="38100" y="147320"/>
                    <a:pt x="24130" y="132080"/>
                  </a:cubicBezTo>
                  <a:cubicBezTo>
                    <a:pt x="8890" y="116840"/>
                    <a:pt x="0" y="83820"/>
                    <a:pt x="5080" y="62230"/>
                  </a:cubicBezTo>
                  <a:cubicBezTo>
                    <a:pt x="8890" y="41910"/>
                    <a:pt x="31750" y="15240"/>
                    <a:pt x="50800" y="7620"/>
                  </a:cubicBezTo>
                  <a:cubicBezTo>
                    <a:pt x="71120" y="0"/>
                    <a:pt x="105410" y="5080"/>
                    <a:pt x="123190" y="15240"/>
                  </a:cubicBezTo>
                  <a:cubicBezTo>
                    <a:pt x="137160" y="24130"/>
                    <a:pt x="146050" y="40640"/>
                    <a:pt x="152400" y="54610"/>
                  </a:cubicBezTo>
                  <a:cubicBezTo>
                    <a:pt x="157480" y="68580"/>
                    <a:pt x="160020" y="82550"/>
                    <a:pt x="157480" y="97790"/>
                  </a:cubicBezTo>
                  <a:cubicBezTo>
                    <a:pt x="156210" y="114300"/>
                    <a:pt x="148590" y="137160"/>
                    <a:pt x="135890" y="148590"/>
                  </a:cubicBezTo>
                  <a:cubicBezTo>
                    <a:pt x="124460" y="161290"/>
                    <a:pt x="102870" y="171450"/>
                    <a:pt x="86360" y="172720"/>
                  </a:cubicBezTo>
                  <a:cubicBezTo>
                    <a:pt x="68580" y="173990"/>
                    <a:pt x="46990" y="167640"/>
                    <a:pt x="33020" y="157480"/>
                  </a:cubicBezTo>
                  <a:cubicBezTo>
                    <a:pt x="19050" y="147320"/>
                    <a:pt x="2540" y="110490"/>
                    <a:pt x="2540" y="1104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30832" y="2376043"/>
            <a:ext cx="3161454" cy="3746909"/>
          </a:xfrm>
          <a:custGeom>
            <a:avLst/>
            <a:gdLst/>
            <a:ahLst/>
            <a:cxnLst/>
            <a:rect r="r" b="b" t="t" l="l"/>
            <a:pathLst>
              <a:path h="3746909" w="3161454">
                <a:moveTo>
                  <a:pt x="0" y="0"/>
                </a:moveTo>
                <a:lnTo>
                  <a:pt x="3161454" y="0"/>
                </a:lnTo>
                <a:lnTo>
                  <a:pt x="3161454" y="3746909"/>
                </a:lnTo>
                <a:lnTo>
                  <a:pt x="0" y="37469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3971119" y="6373390"/>
            <a:ext cx="5009538" cy="4702704"/>
          </a:xfrm>
          <a:custGeom>
            <a:avLst/>
            <a:gdLst/>
            <a:ahLst/>
            <a:cxnLst/>
            <a:rect r="r" b="b" t="t" l="l"/>
            <a:pathLst>
              <a:path h="4702704" w="5009538">
                <a:moveTo>
                  <a:pt x="5009538" y="0"/>
                </a:moveTo>
                <a:lnTo>
                  <a:pt x="0" y="0"/>
                </a:lnTo>
                <a:lnTo>
                  <a:pt x="0" y="4702704"/>
                </a:lnTo>
                <a:lnTo>
                  <a:pt x="5009538" y="4702704"/>
                </a:lnTo>
                <a:lnTo>
                  <a:pt x="5009538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21212" y="-712456"/>
            <a:ext cx="1794099" cy="2483049"/>
          </a:xfrm>
          <a:custGeom>
            <a:avLst/>
            <a:gdLst/>
            <a:ahLst/>
            <a:cxnLst/>
            <a:rect r="r" b="b" t="t" l="l"/>
            <a:pathLst>
              <a:path h="2483049" w="1794099">
                <a:moveTo>
                  <a:pt x="0" y="0"/>
                </a:moveTo>
                <a:lnTo>
                  <a:pt x="1794099" y="0"/>
                </a:lnTo>
                <a:lnTo>
                  <a:pt x="1794099" y="2483049"/>
                </a:lnTo>
                <a:lnTo>
                  <a:pt x="0" y="24830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6613" y="680922"/>
            <a:ext cx="2705888" cy="963061"/>
          </a:xfrm>
          <a:custGeom>
            <a:avLst/>
            <a:gdLst/>
            <a:ahLst/>
            <a:cxnLst/>
            <a:rect r="r" b="b" t="t" l="l"/>
            <a:pathLst>
              <a:path h="963061" w="2705888">
                <a:moveTo>
                  <a:pt x="0" y="0"/>
                </a:moveTo>
                <a:lnTo>
                  <a:pt x="2705888" y="0"/>
                </a:lnTo>
                <a:lnTo>
                  <a:pt x="2705888" y="963061"/>
                </a:lnTo>
                <a:lnTo>
                  <a:pt x="0" y="9630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931" t="-218116" r="-51165" b="-22723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56641" y="1894334"/>
            <a:ext cx="11458459" cy="7221530"/>
          </a:xfrm>
          <a:custGeom>
            <a:avLst/>
            <a:gdLst/>
            <a:ahLst/>
            <a:cxnLst/>
            <a:rect r="r" b="b" t="t" l="l"/>
            <a:pathLst>
              <a:path h="7221530" w="11458459">
                <a:moveTo>
                  <a:pt x="0" y="0"/>
                </a:moveTo>
                <a:lnTo>
                  <a:pt x="11458459" y="0"/>
                </a:lnTo>
                <a:lnTo>
                  <a:pt x="11458459" y="7221530"/>
                </a:lnTo>
                <a:lnTo>
                  <a:pt x="0" y="72215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5899" r="0" b="-3103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92325" y="6659315"/>
            <a:ext cx="5537118" cy="5197970"/>
          </a:xfrm>
          <a:custGeom>
            <a:avLst/>
            <a:gdLst/>
            <a:ahLst/>
            <a:cxnLst/>
            <a:rect r="r" b="b" t="t" l="l"/>
            <a:pathLst>
              <a:path h="5197970" w="5537118">
                <a:moveTo>
                  <a:pt x="0" y="0"/>
                </a:moveTo>
                <a:lnTo>
                  <a:pt x="5537119" y="0"/>
                </a:lnTo>
                <a:lnTo>
                  <a:pt x="5537119" y="5197970"/>
                </a:lnTo>
                <a:lnTo>
                  <a:pt x="0" y="51979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495191" y="4751152"/>
          <a:ext cx="14442625" cy="4986114"/>
        </p:xfrm>
        <a:graphic>
          <a:graphicData uri="http://schemas.openxmlformats.org/drawingml/2006/table">
            <a:tbl>
              <a:tblPr/>
              <a:tblGrid>
                <a:gridCol w="1773723"/>
                <a:gridCol w="12668902"/>
              </a:tblGrid>
              <a:tr h="8991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5"/>
                        </a:lnSpc>
                        <a:defRPr/>
                      </a:pPr>
                      <a:r>
                        <a:rPr lang="en-US" sz="1632">
                          <a:solidFill>
                            <a:srgbClr val="FFFFFF"/>
                          </a:solidFill>
                          <a:latin typeface="Muli Ultra-Bold"/>
                        </a:rPr>
                        <a:t>Passo 1</a:t>
                      </a:r>
                      <a:endParaRPr lang="en-US" sz="1100"/>
                    </a:p>
                  </a:txBody>
                  <a:tcPr marL="194343" marR="194343" marT="194343" marB="194343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93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45"/>
                        </a:lnSpc>
                        <a:defRPr/>
                      </a:pPr>
                      <a:r>
                        <a:rPr lang="en-US" sz="1746">
                          <a:solidFill>
                            <a:srgbClr val="000937"/>
                          </a:solidFill>
                          <a:latin typeface="Muli"/>
                        </a:rPr>
                        <a:t>Marketing Personalizado: Adaptar campanhas de marketing para atingir cada persona de forma mais eficaz.</a:t>
                      </a:r>
                      <a:endParaRPr lang="en-US" sz="1100"/>
                    </a:p>
                  </a:txBody>
                  <a:tcPr marL="194343" marR="194343" marT="194343" marB="194343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C742"/>
                    </a:solidFill>
                  </a:tcPr>
                </a:tc>
              </a:tr>
              <a:tr h="8991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5"/>
                        </a:lnSpc>
                        <a:defRPr/>
                      </a:pPr>
                      <a:r>
                        <a:rPr lang="en-US" sz="1632">
                          <a:solidFill>
                            <a:srgbClr val="FFFFFF"/>
                          </a:solidFill>
                          <a:latin typeface="Muli Ultra-Bold"/>
                        </a:rPr>
                        <a:t>Passo 2</a:t>
                      </a:r>
                      <a:endParaRPr lang="en-US" sz="1100"/>
                    </a:p>
                  </a:txBody>
                  <a:tcPr marL="194343" marR="194343" marT="194343" marB="194343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93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45"/>
                        </a:lnSpc>
                        <a:defRPr/>
                      </a:pPr>
                      <a:r>
                        <a:rPr lang="en-US" sz="1746">
                          <a:solidFill>
                            <a:srgbClr val="000937"/>
                          </a:solidFill>
                          <a:latin typeface="Muli"/>
                        </a:rPr>
                        <a:t>Conteúdo Educativo: Criar conteúdo específico para educar personas como Sara e Carlos sobre a Fórmula E.</a:t>
                      </a:r>
                      <a:endParaRPr lang="en-US" sz="1100"/>
                    </a:p>
                  </a:txBody>
                  <a:tcPr marL="194343" marR="194343" marT="194343" marB="194343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8F66"/>
                    </a:solidFill>
                  </a:tcPr>
                </a:tc>
              </a:tr>
              <a:tr h="10625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5"/>
                        </a:lnSpc>
                        <a:defRPr/>
                      </a:pPr>
                      <a:r>
                        <a:rPr lang="en-US" sz="1632">
                          <a:solidFill>
                            <a:srgbClr val="FFFFFF"/>
                          </a:solidFill>
                          <a:latin typeface="Muli Ultra-Bold"/>
                        </a:rPr>
                        <a:t>Passo 3</a:t>
                      </a:r>
                      <a:endParaRPr lang="en-US" sz="1100"/>
                    </a:p>
                  </a:txBody>
                  <a:tcPr marL="194343" marR="194343" marT="194343" marB="194343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93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45"/>
                        </a:lnSpc>
                        <a:defRPr/>
                      </a:pPr>
                      <a:r>
                        <a:rPr lang="en-US" sz="1746">
                          <a:solidFill>
                            <a:srgbClr val="000937"/>
                          </a:solidFill>
                          <a:latin typeface="Muli"/>
                        </a:rPr>
                        <a:t>Engajamento: Desenvolver estratégias para engajar fãs dedicados como André e Vanessa, oferecendo estatísticas detalhadas e oportunidades de competição.</a:t>
                      </a:r>
                      <a:endParaRPr lang="en-US" sz="1100"/>
                    </a:p>
                  </a:txBody>
                  <a:tcPr marL="194343" marR="194343" marT="194343" marB="194343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C742"/>
                    </a:solidFill>
                  </a:tcPr>
                </a:tc>
              </a:tr>
              <a:tr h="10625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5"/>
                        </a:lnSpc>
                        <a:defRPr/>
                      </a:pPr>
                      <a:r>
                        <a:rPr lang="en-US" sz="1632">
                          <a:solidFill>
                            <a:srgbClr val="FFFFFF"/>
                          </a:solidFill>
                          <a:latin typeface="Muli Ultra-Bold"/>
                        </a:rPr>
                        <a:t>Passo 4</a:t>
                      </a:r>
                      <a:endParaRPr lang="en-US" sz="1100"/>
                    </a:p>
                  </a:txBody>
                  <a:tcPr marL="194343" marR="194343" marT="194343" marB="194343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93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45"/>
                        </a:lnSpc>
                        <a:defRPr/>
                      </a:pPr>
                      <a:r>
                        <a:rPr lang="en-US" sz="1746">
                          <a:solidFill>
                            <a:srgbClr val="000937"/>
                          </a:solidFill>
                          <a:latin typeface="Muli"/>
                        </a:rPr>
                        <a:t>Informações Técnicas: Fornecer insights tecnológicos e inovações para personas como Johnathan, destacando os avanços na Fórmula E.</a:t>
                      </a:r>
                      <a:endParaRPr lang="en-US" sz="1100"/>
                    </a:p>
                  </a:txBody>
                  <a:tcPr marL="194343" marR="194343" marT="194343" marB="194343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8F66"/>
                    </a:solidFill>
                  </a:tcPr>
                </a:tc>
              </a:tr>
              <a:tr h="10625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85"/>
                        </a:lnSpc>
                        <a:defRPr/>
                      </a:pPr>
                      <a:r>
                        <a:rPr lang="en-US" sz="1632">
                          <a:solidFill>
                            <a:srgbClr val="FFFFFF"/>
                          </a:solidFill>
                          <a:latin typeface="Muli Ultra-Bold"/>
                        </a:rPr>
                        <a:t>Passo 5</a:t>
                      </a:r>
                      <a:endParaRPr lang="en-US" sz="1100"/>
                    </a:p>
                  </a:txBody>
                  <a:tcPr marL="194343" marR="194343" marT="194343" marB="194343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93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45"/>
                        </a:lnSpc>
                        <a:defRPr/>
                      </a:pPr>
                      <a:r>
                        <a:rPr lang="en-US" sz="1746">
                          <a:solidFill>
                            <a:srgbClr val="000937"/>
                          </a:solidFill>
                          <a:latin typeface="Muli"/>
                        </a:rPr>
                        <a:t>Atualizações de Equipes: Oferecer notícias e atualizações detalhadas para personas como Vanessa e Vitor que seguem equipes específicas.</a:t>
                      </a:r>
                      <a:endParaRPr lang="en-US" sz="1100"/>
                    </a:p>
                  </a:txBody>
                  <a:tcPr marL="194343" marR="194343" marT="194343" marB="194343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C742"/>
                    </a:solidFill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0">
            <a:off x="6921221" y="-2057400"/>
            <a:ext cx="4156364" cy="4114800"/>
          </a:xfrm>
          <a:custGeom>
            <a:avLst/>
            <a:gdLst/>
            <a:ahLst/>
            <a:cxnLst/>
            <a:rect r="r" b="b" t="t" l="l"/>
            <a:pathLst>
              <a:path h="4114800" w="4156364">
                <a:moveTo>
                  <a:pt x="0" y="0"/>
                </a:moveTo>
                <a:lnTo>
                  <a:pt x="4156364" y="0"/>
                </a:lnTo>
                <a:lnTo>
                  <a:pt x="41563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474614" y="2069299"/>
            <a:ext cx="2261911" cy="2681853"/>
          </a:xfrm>
          <a:custGeom>
            <a:avLst/>
            <a:gdLst/>
            <a:ahLst/>
            <a:cxnLst/>
            <a:rect r="r" b="b" t="t" l="l"/>
            <a:pathLst>
              <a:path h="2681853" w="2261911">
                <a:moveTo>
                  <a:pt x="0" y="0"/>
                </a:moveTo>
                <a:lnTo>
                  <a:pt x="2261911" y="0"/>
                </a:lnTo>
                <a:lnTo>
                  <a:pt x="2261911" y="2681853"/>
                </a:lnTo>
                <a:lnTo>
                  <a:pt x="0" y="26818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56972" y="2635029"/>
            <a:ext cx="10346597" cy="958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48"/>
              </a:lnSpc>
            </a:pPr>
            <a:r>
              <a:rPr lang="en-US" sz="6290">
                <a:solidFill>
                  <a:srgbClr val="000937"/>
                </a:solidFill>
                <a:latin typeface="Muli Bold"/>
              </a:rPr>
              <a:t>Utilização das Personas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27396" y="749496"/>
            <a:ext cx="2705888" cy="963061"/>
          </a:xfrm>
          <a:custGeom>
            <a:avLst/>
            <a:gdLst/>
            <a:ahLst/>
            <a:cxnLst/>
            <a:rect r="r" b="b" t="t" l="l"/>
            <a:pathLst>
              <a:path h="963061" w="2705888">
                <a:moveTo>
                  <a:pt x="0" y="0"/>
                </a:moveTo>
                <a:lnTo>
                  <a:pt x="2705888" y="0"/>
                </a:lnTo>
                <a:lnTo>
                  <a:pt x="2705888" y="963061"/>
                </a:lnTo>
                <a:lnTo>
                  <a:pt x="0" y="9630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931" t="-218116" r="-51165" b="-227234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31396" y="8185190"/>
            <a:ext cx="2347703" cy="1382210"/>
          </a:xfrm>
          <a:custGeom>
            <a:avLst/>
            <a:gdLst/>
            <a:ahLst/>
            <a:cxnLst/>
            <a:rect r="r" b="b" t="t" l="l"/>
            <a:pathLst>
              <a:path h="1382210" w="2347703">
                <a:moveTo>
                  <a:pt x="0" y="0"/>
                </a:moveTo>
                <a:lnTo>
                  <a:pt x="2347703" y="0"/>
                </a:lnTo>
                <a:lnTo>
                  <a:pt x="2347703" y="1382210"/>
                </a:lnTo>
                <a:lnTo>
                  <a:pt x="0" y="13822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11254" y="1720921"/>
            <a:ext cx="1507297" cy="1543966"/>
          </a:xfrm>
          <a:custGeom>
            <a:avLst/>
            <a:gdLst/>
            <a:ahLst/>
            <a:cxnLst/>
            <a:rect r="r" b="b" t="t" l="l"/>
            <a:pathLst>
              <a:path h="1543966" w="1507297">
                <a:moveTo>
                  <a:pt x="0" y="0"/>
                </a:moveTo>
                <a:lnTo>
                  <a:pt x="1507297" y="0"/>
                </a:lnTo>
                <a:lnTo>
                  <a:pt x="1507297" y="1543966"/>
                </a:lnTo>
                <a:lnTo>
                  <a:pt x="0" y="15439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45550" y="1548151"/>
            <a:ext cx="2627501" cy="2010038"/>
          </a:xfrm>
          <a:custGeom>
            <a:avLst/>
            <a:gdLst/>
            <a:ahLst/>
            <a:cxnLst/>
            <a:rect r="r" b="b" t="t" l="l"/>
            <a:pathLst>
              <a:path h="2010038" w="2627501">
                <a:moveTo>
                  <a:pt x="0" y="0"/>
                </a:moveTo>
                <a:lnTo>
                  <a:pt x="2627500" y="0"/>
                </a:lnTo>
                <a:lnTo>
                  <a:pt x="2627500" y="2010038"/>
                </a:lnTo>
                <a:lnTo>
                  <a:pt x="0" y="20100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1292459" y="7269969"/>
            <a:ext cx="3857362" cy="3976662"/>
          </a:xfrm>
          <a:custGeom>
            <a:avLst/>
            <a:gdLst/>
            <a:ahLst/>
            <a:cxnLst/>
            <a:rect r="r" b="b" t="t" l="l"/>
            <a:pathLst>
              <a:path h="3976662" w="3857362">
                <a:moveTo>
                  <a:pt x="3857362" y="0"/>
                </a:moveTo>
                <a:lnTo>
                  <a:pt x="0" y="0"/>
                </a:lnTo>
                <a:lnTo>
                  <a:pt x="0" y="3976662"/>
                </a:lnTo>
                <a:lnTo>
                  <a:pt x="3857362" y="3976662"/>
                </a:lnTo>
                <a:lnTo>
                  <a:pt x="3857362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15081" y="-273677"/>
            <a:ext cx="2057837" cy="2438918"/>
          </a:xfrm>
          <a:custGeom>
            <a:avLst/>
            <a:gdLst/>
            <a:ahLst/>
            <a:cxnLst/>
            <a:rect r="r" b="b" t="t" l="l"/>
            <a:pathLst>
              <a:path h="2438918" w="2057837">
                <a:moveTo>
                  <a:pt x="0" y="0"/>
                </a:moveTo>
                <a:lnTo>
                  <a:pt x="2057838" y="0"/>
                </a:lnTo>
                <a:lnTo>
                  <a:pt x="2057838" y="2438919"/>
                </a:lnTo>
                <a:lnTo>
                  <a:pt x="0" y="24389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662435" y="3984025"/>
            <a:ext cx="10963129" cy="2318951"/>
            <a:chOff x="0" y="0"/>
            <a:chExt cx="14617506" cy="309193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2453760"/>
              <a:ext cx="14617506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00"/>
                </a:lnSpc>
                <a:spcBef>
                  <a:spcPct val="0"/>
                </a:spcBef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0"/>
              <a:ext cx="14617506" cy="191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1399"/>
                </a:lnSpc>
              </a:pPr>
              <a:r>
                <a:rPr lang="en-US" sz="9499">
                  <a:solidFill>
                    <a:srgbClr val="FFFFFF"/>
                  </a:solidFill>
                  <a:latin typeface="Muli Bold"/>
                </a:rPr>
                <a:t>Obrigado!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10170524">
            <a:off x="7947522" y="8544002"/>
            <a:ext cx="2392955" cy="2505712"/>
          </a:xfrm>
          <a:custGeom>
            <a:avLst/>
            <a:gdLst/>
            <a:ahLst/>
            <a:cxnLst/>
            <a:rect r="r" b="b" t="t" l="l"/>
            <a:pathLst>
              <a:path h="2505712" w="2392955">
                <a:moveTo>
                  <a:pt x="0" y="0"/>
                </a:moveTo>
                <a:lnTo>
                  <a:pt x="2392956" y="0"/>
                </a:lnTo>
                <a:lnTo>
                  <a:pt x="2392956" y="2505712"/>
                </a:lnTo>
                <a:lnTo>
                  <a:pt x="0" y="25057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DAGFUz5A0sA</dc:identifier>
  <dcterms:modified xsi:type="dcterms:W3CDTF">2011-08-01T06:04:30Z</dcterms:modified>
  <cp:revision>1</cp:revision>
  <dc:title>Persona</dc:title>
</cp:coreProperties>
</file>